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wmv" ContentType="video/x-ms-wmv"/>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98" autoAdjust="0"/>
  </p:normalViewPr>
  <p:slideViewPr>
    <p:cSldViewPr snapToGrid="0">
      <p:cViewPr>
        <p:scale>
          <a:sx n="100" d="100"/>
          <a:sy n="100" d="100"/>
        </p:scale>
        <p:origin x="-95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portable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einzelnen 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  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a14="http://schemas.microsoft.com/office/drawing/2010/main" xmlns=""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media" Target="../media/media1.wmv"/></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png"/><Relationship Id="rId7"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387372" y="5081460"/>
            <a:ext cx="3936273" cy="1398362"/>
          </a:xfrm>
        </p:spPr>
        <p:txBody>
          <a:bodyPr/>
          <a:lstStyle/>
          <a:p>
            <a:r>
              <a:rPr lang="de-DE" sz="1600" dirty="0" smtClean="0"/>
              <a:t>Von:</a:t>
            </a:r>
          </a:p>
          <a:p>
            <a:r>
              <a:rPr lang="de-DE" sz="1600" dirty="0" smtClean="0"/>
              <a:t>Christoph Behr, </a:t>
            </a:r>
          </a:p>
          <a:p>
            <a:r>
              <a:rPr lang="de-DE" sz="1600" dirty="0" smtClean="0"/>
              <a:t>Cailing Fu, </a:t>
            </a:r>
          </a:p>
          <a:p>
            <a:r>
              <a:rPr lang="de-DE" sz="1600" dirty="0" smtClean="0"/>
              <a:t>Nicole </a:t>
            </a:r>
            <a:r>
              <a:rPr lang="de-DE" sz="1600" dirty="0" err="1" smtClean="0"/>
              <a:t>Grubert</a:t>
            </a:r>
            <a:r>
              <a:rPr lang="de-DE" sz="1600" dirty="0" smtClean="0"/>
              <a:t> </a:t>
            </a:r>
          </a:p>
          <a:p>
            <a:r>
              <a:rPr lang="de-DE" sz="1600" dirty="0" smtClean="0"/>
              <a:t>und Daniel Wolff </a:t>
            </a:r>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a14="http://schemas.microsoft.com/office/drawing/2010/main" xmlns=""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xmlns="" val="0"/>
              </a:ext>
            </a:extLst>
          </a:blip>
          <a:srcRect l="10380" t="13352" r="8285" b="4362"/>
          <a:stretch/>
        </p:blipFill>
        <p:spPr>
          <a:xfrm>
            <a:off x="7633155" y="4136509"/>
            <a:ext cx="1678806" cy="1061540"/>
          </a:xfrm>
          <a:prstGeom prst="rect">
            <a:avLst/>
          </a:prstGeom>
        </p:spPr>
      </p:pic>
      <p:sp>
        <p:nvSpPr>
          <p:cNvPr id="21" name="Textfeld 20"/>
          <p:cNvSpPr txBox="1"/>
          <p:nvPr/>
        </p:nvSpPr>
        <p:spPr>
          <a:xfrm>
            <a:off x="929641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973614" y="3797535"/>
            <a:ext cx="2635305"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a:endCxn id="22" idx="3"/>
          </p:cNvCxnSpPr>
          <p:nvPr/>
        </p:nvCxnSpPr>
        <p:spPr>
          <a:xfrm flipH="1">
            <a:off x="4608919" y="3665215"/>
            <a:ext cx="1111365" cy="100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a:endCxn id="20" idx="1"/>
          </p:cNvCxnSpPr>
          <p:nvPr/>
        </p:nvCxnSpPr>
        <p:spPr>
          <a:xfrm>
            <a:off x="6789624" y="3665215"/>
            <a:ext cx="843531" cy="100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3626598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xmlns="" val="0"/>
              </a:ext>
            </a:extLst>
          </a:blip>
          <a:srcRect t="34967" b="33096"/>
          <a:stretch/>
        </p:blipFill>
        <p:spPr>
          <a:xfrm>
            <a:off x="5401752" y="4874687"/>
            <a:ext cx="3003215" cy="959137"/>
          </a:xfrm>
          <a:prstGeom prst="rect">
            <a:avLst/>
          </a:prstGeom>
        </p:spPr>
      </p:pic>
    </p:spTree>
    <p:extLst>
      <p:ext uri="{BB962C8B-B14F-4D97-AF65-F5344CB8AC3E}">
        <p14:creationId xmlns:p14="http://schemas.microsoft.com/office/powerpoint/2010/main" xmlns=""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57976"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G</a:t>
            </a:r>
            <a:r>
              <a:rPr lang="de-DE" dirty="0" smtClean="0"/>
              <a:t>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xmlns=""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xmlns=""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a14="http://schemas.microsoft.com/office/drawing/2010/main" xmlns=""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a14="http://schemas.microsoft.com/office/drawing/2010/main" xmlns=""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7" grpId="0"/>
      <p:bldP spid="21" grpId="0"/>
      <p:bldP spid="8"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pic>
        <p:nvPicPr>
          <p:cNvPr id="7" name="Storyboard1">
            <a:hlinkClick r:id="" action="ppaction://media"/>
          </p:cNvPr>
          <p:cNvPicPr>
            <a:picLocks noChangeAspect="1"/>
          </p:cNvPicPr>
          <p:nvPr>
            <a:videoFile r:link="rId1"/>
            <p:extLst>
              <p:ext uri="{DAA4B4D4-6D71-4841-9C94-3DE7FCFB9230}">
                <p14:media xmlns:p14="http://schemas.microsoft.com/office/powerpoint/2010/main" xmlns="" r:embed="rId4">
                  <p14:trim end="4835"/>
                </p14:media>
              </p:ext>
            </p:extLst>
          </p:nvPr>
        </p:nvPicPr>
        <p:blipFill>
          <a:blip r:embed="rId5"/>
          <a:stretch>
            <a:fillRect/>
          </a:stretch>
        </p:blipFill>
        <p:spPr>
          <a:xfrm>
            <a:off x="2850691" y="2498869"/>
            <a:ext cx="5995207" cy="3502151"/>
          </a:xfrm>
          <a:prstGeom prst="rect">
            <a:avLst/>
          </a:prstGeom>
        </p:spPr>
      </p:pic>
      <p:pic>
        <p:nvPicPr>
          <p:cNvPr id="1026"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159196" y="1102909"/>
            <a:ext cx="2562092" cy="2162804"/>
          </a:xfrm>
          <a:prstGeom prst="rect">
            <a:avLst/>
          </a:prstGeom>
          <a:noFill/>
        </p:spPr>
      </p:pic>
      <p:pic>
        <p:nvPicPr>
          <p:cNvPr id="1028" name="Picture 4" descr="G:\Dokumente\GitHub\COSIMA-Laserstar\Dokumentation\CAD_Bilder\Detektormodul\Detektormodul_raytraced2.png"/>
          <p:cNvPicPr>
            <a:picLocks noChangeAspect="1" noChangeArrowheads="1"/>
          </p:cNvPicPr>
          <p:nvPr/>
        </p:nvPicPr>
        <p:blipFill>
          <a:blip r:embed="rId7"/>
          <a:srcRect l="21530" t="14252" r="41216" b="16386"/>
          <a:stretch>
            <a:fillRect/>
          </a:stretch>
        </p:blipFill>
        <p:spPr bwMode="auto">
          <a:xfrm>
            <a:off x="8262257" y="1012373"/>
            <a:ext cx="2579914" cy="2422985"/>
          </a:xfrm>
          <a:prstGeom prst="rect">
            <a:avLst/>
          </a:prstGeom>
          <a:noFill/>
        </p:spPr>
      </p:pic>
    </p:spTree>
    <p:extLst>
      <p:ext uri="{BB962C8B-B14F-4D97-AF65-F5344CB8AC3E}">
        <p14:creationId xmlns:p14="http://schemas.microsoft.com/office/powerpoint/2010/main" xmlns=""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pic>
        <p:nvPicPr>
          <p:cNvPr id="4" name="Grafik 3"/>
          <p:cNvPicPr>
            <a:picLocks noChangeAspect="1"/>
          </p:cNvPicPr>
          <p:nvPr/>
        </p:nvPicPr>
        <p:blipFill rotWithShape="1">
          <a:blip r:embed="rId3">
            <a:extLst>
              <a:ext uri="{28A0092B-C50C-407E-A947-70E740481C1C}">
                <a14:useLocalDpi xmlns:a14="http://schemas.microsoft.com/office/drawing/2010/main" xmlns=""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xmlns="" val="0"/>
              </a:ext>
            </a:extLst>
          </a:blip>
          <a:srcRect l="12308" t="10885" r="36731" b="8041"/>
          <a:stretch/>
        </p:blipFill>
        <p:spPr>
          <a:xfrm>
            <a:off x="4879313" y="4305032"/>
            <a:ext cx="1911944" cy="1439369"/>
          </a:xfrm>
          <a:prstGeom prst="rect">
            <a:avLst/>
          </a:prstGeom>
        </p:spPr>
      </p:pic>
      <p:pic>
        <p:nvPicPr>
          <p:cNvPr id="10" name="Grafik 9"/>
          <p:cNvPicPr>
            <a:picLocks noChangeAspect="1"/>
          </p:cNvPicPr>
          <p:nvPr/>
        </p:nvPicPr>
        <p:blipFill rotWithShape="1">
          <a:blip r:embed="rId5">
            <a:extLst>
              <a:ext uri="{28A0092B-C50C-407E-A947-70E740481C1C}">
                <a14:useLocalDpi xmlns:a14="http://schemas.microsoft.com/office/drawing/2010/main" xmlns="" val="0"/>
              </a:ext>
            </a:extLst>
          </a:blip>
          <a:srcRect l="5674" r="25961"/>
          <a:stretch/>
        </p:blipFill>
        <p:spPr>
          <a:xfrm>
            <a:off x="2683450" y="4225519"/>
            <a:ext cx="2075094" cy="1436347"/>
          </a:xfrm>
          <a:prstGeom prst="rect">
            <a:avLst/>
          </a:prstGeom>
        </p:spPr>
      </p:pic>
      <p:pic>
        <p:nvPicPr>
          <p:cNvPr id="11"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518425" y="1102909"/>
            <a:ext cx="2562092" cy="2162804"/>
          </a:xfrm>
          <a:prstGeom prst="rect">
            <a:avLst/>
          </a:prstGeom>
          <a:noFill/>
        </p:spPr>
      </p:pic>
      <p:pic>
        <p:nvPicPr>
          <p:cNvPr id="5122" name="Picture 2" descr="G:\Dokumente\GitHub\COSIMA-Laserstar\Dokumentation\CAD_Bilder\Oktokommander\Oktokommander_raytraced.png"/>
          <p:cNvPicPr>
            <a:picLocks noChangeAspect="1" noChangeArrowheads="1"/>
          </p:cNvPicPr>
          <p:nvPr/>
        </p:nvPicPr>
        <p:blipFill>
          <a:blip r:embed="rId7"/>
          <a:srcRect l="8928" t="-1022" r="28968" b="2253"/>
          <a:stretch>
            <a:fillRect/>
          </a:stretch>
        </p:blipFill>
        <p:spPr bwMode="auto">
          <a:xfrm>
            <a:off x="6483569" y="1152938"/>
            <a:ext cx="4767525" cy="3587563"/>
          </a:xfrm>
          <a:prstGeom prst="rect">
            <a:avLst/>
          </a:prstGeom>
          <a:noFill/>
        </p:spPr>
      </p:pic>
      <p:cxnSp>
        <p:nvCxnSpPr>
          <p:cNvPr id="12" name="Gerade Verbindung mit Pfeil 11"/>
          <p:cNvCxnSpPr/>
          <p:nvPr/>
        </p:nvCxnSpPr>
        <p:spPr>
          <a:xfrm flipV="1">
            <a:off x="7490460" y="3048001"/>
            <a:ext cx="83820" cy="1188719"/>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7589520" y="3419476"/>
            <a:ext cx="220980" cy="82486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772275" y="4259580"/>
            <a:ext cx="1428596" cy="307777"/>
          </a:xfrm>
          <a:prstGeom prst="rect">
            <a:avLst/>
          </a:prstGeom>
          <a:noFill/>
        </p:spPr>
        <p:txBody>
          <a:bodyPr wrap="square" rtlCol="0">
            <a:spAutoFit/>
          </a:bodyPr>
          <a:lstStyle/>
          <a:p>
            <a:r>
              <a:rPr lang="de-DE" dirty="0" smtClean="0"/>
              <a:t>IR-Photodioden</a:t>
            </a:r>
            <a:endParaRPr lang="de-DE" dirty="0"/>
          </a:p>
        </p:txBody>
      </p:sp>
      <p:cxnSp>
        <p:nvCxnSpPr>
          <p:cNvPr id="19" name="Gerade Verbindung mit Pfeil 18"/>
          <p:cNvCxnSpPr>
            <a:stCxn id="21" idx="0"/>
          </p:cNvCxnSpPr>
          <p:nvPr/>
        </p:nvCxnSpPr>
        <p:spPr>
          <a:xfrm flipV="1">
            <a:off x="8401050" y="3305175"/>
            <a:ext cx="485775" cy="164020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7867650" y="4945380"/>
            <a:ext cx="1066800" cy="307777"/>
          </a:xfrm>
          <a:prstGeom prst="rect">
            <a:avLst/>
          </a:prstGeom>
          <a:noFill/>
        </p:spPr>
        <p:txBody>
          <a:bodyPr wrap="square" rtlCol="0">
            <a:spAutoFit/>
          </a:bodyPr>
          <a:lstStyle/>
          <a:p>
            <a:r>
              <a:rPr lang="de-DE" dirty="0" smtClean="0"/>
              <a:t>Kühlkörper</a:t>
            </a:r>
            <a:endParaRPr lang="de-DE" dirty="0"/>
          </a:p>
        </p:txBody>
      </p:sp>
      <p:cxnSp>
        <p:nvCxnSpPr>
          <p:cNvPr id="22" name="Gerade Verbindung mit Pfeil 21"/>
          <p:cNvCxnSpPr>
            <a:stCxn id="28" idx="2"/>
          </p:cNvCxnSpPr>
          <p:nvPr/>
        </p:nvCxnSpPr>
        <p:spPr>
          <a:xfrm flipH="1">
            <a:off x="8763001" y="1713845"/>
            <a:ext cx="67850" cy="115318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315325" y="1190625"/>
            <a:ext cx="1031051" cy="523220"/>
          </a:xfrm>
          <a:prstGeom prst="rect">
            <a:avLst/>
          </a:prstGeom>
          <a:noFill/>
        </p:spPr>
        <p:txBody>
          <a:bodyPr wrap="none" rtlCol="0">
            <a:spAutoFit/>
          </a:bodyPr>
          <a:lstStyle/>
          <a:p>
            <a:pPr algn="ctr"/>
            <a:r>
              <a:rPr lang="de-DE" dirty="0" smtClean="0"/>
              <a:t>IR-LEDs </a:t>
            </a:r>
            <a:br>
              <a:rPr lang="de-DE" dirty="0" smtClean="0"/>
            </a:br>
            <a:r>
              <a:rPr lang="de-DE" dirty="0" smtClean="0"/>
              <a:t>mit Schirm</a:t>
            </a:r>
            <a:endParaRPr lang="de-DE" dirty="0"/>
          </a:p>
        </p:txBody>
      </p:sp>
      <p:cxnSp>
        <p:nvCxnSpPr>
          <p:cNvPr id="32" name="Gerade Verbindung mit Pfeil 31"/>
          <p:cNvCxnSpPr/>
          <p:nvPr/>
        </p:nvCxnSpPr>
        <p:spPr>
          <a:xfrm flipV="1">
            <a:off x="9553575" y="4200527"/>
            <a:ext cx="66675" cy="8953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134475" y="5105400"/>
            <a:ext cx="801823" cy="307777"/>
          </a:xfrm>
          <a:prstGeom prst="rect">
            <a:avLst/>
          </a:prstGeom>
          <a:noFill/>
        </p:spPr>
        <p:txBody>
          <a:bodyPr wrap="none" rtlCol="0">
            <a:spAutoFit/>
          </a:bodyPr>
          <a:lstStyle/>
          <a:p>
            <a:r>
              <a:rPr lang="de-DE" dirty="0" smtClean="0"/>
              <a:t>Arduino</a:t>
            </a:r>
            <a:endParaRPr lang="de-DE" dirty="0"/>
          </a:p>
        </p:txBody>
      </p:sp>
      <p:cxnSp>
        <p:nvCxnSpPr>
          <p:cNvPr id="36" name="Gerade Verbindung mit Pfeil 35"/>
          <p:cNvCxnSpPr>
            <a:stCxn id="42" idx="2"/>
          </p:cNvCxnSpPr>
          <p:nvPr/>
        </p:nvCxnSpPr>
        <p:spPr>
          <a:xfrm flipH="1">
            <a:off x="9925050" y="2422327"/>
            <a:ext cx="1058859" cy="86379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10344150" y="2114550"/>
            <a:ext cx="1279517" cy="307777"/>
          </a:xfrm>
          <a:prstGeom prst="rect">
            <a:avLst/>
          </a:prstGeom>
          <a:noFill/>
        </p:spPr>
        <p:txBody>
          <a:bodyPr wrap="none" rtlCol="0">
            <a:spAutoFit/>
          </a:bodyPr>
          <a:lstStyle/>
          <a:p>
            <a:r>
              <a:rPr lang="de-DE" dirty="0" smtClean="0"/>
              <a:t>I2C Expander</a:t>
            </a:r>
            <a:endParaRPr lang="de-DE" dirty="0"/>
          </a:p>
        </p:txBody>
      </p:sp>
      <p:cxnSp>
        <p:nvCxnSpPr>
          <p:cNvPr id="45" name="Gerade Verbindung mit Pfeil 44"/>
          <p:cNvCxnSpPr>
            <a:stCxn id="48" idx="2"/>
          </p:cNvCxnSpPr>
          <p:nvPr/>
        </p:nvCxnSpPr>
        <p:spPr>
          <a:xfrm flipH="1">
            <a:off x="9591676" y="1746052"/>
            <a:ext cx="620929" cy="15686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9467850" y="1438275"/>
            <a:ext cx="1489510" cy="307777"/>
          </a:xfrm>
          <a:prstGeom prst="rect">
            <a:avLst/>
          </a:prstGeom>
          <a:noFill/>
        </p:spPr>
        <p:txBody>
          <a:bodyPr wrap="none" rtlCol="0">
            <a:spAutoFit/>
          </a:bodyPr>
          <a:lstStyle/>
          <a:p>
            <a:r>
              <a:rPr lang="de-DE" dirty="0" smtClean="0"/>
              <a:t>I2C AD-Wandler</a:t>
            </a:r>
            <a:endParaRPr lang="de-DE" dirty="0"/>
          </a:p>
        </p:txBody>
      </p:sp>
      <p:cxnSp>
        <p:nvCxnSpPr>
          <p:cNvPr id="54" name="Gerade Verbindung mit Pfeil 53"/>
          <p:cNvCxnSpPr/>
          <p:nvPr/>
        </p:nvCxnSpPr>
        <p:spPr>
          <a:xfrm flipH="1" flipV="1">
            <a:off x="10134601" y="3867153"/>
            <a:ext cx="533399" cy="1152522"/>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a:stCxn id="63" idx="0"/>
          </p:cNvCxnSpPr>
          <p:nvPr/>
        </p:nvCxnSpPr>
        <p:spPr>
          <a:xfrm flipH="1" flipV="1">
            <a:off x="10267950" y="3390900"/>
            <a:ext cx="520371" cy="164782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a:off x="10182225" y="5038725"/>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p14="http://schemas.microsoft.com/office/powerpoint/2010/main" xmlns=""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Dokumente\GitHub\COSIMA-Laserstar\Dokumentation\CAD_Bilder\Detektormodul\Detektormodul_raytraced.png"/>
          <p:cNvPicPr>
            <a:picLocks noChangeAspect="1" noChangeArrowheads="1"/>
          </p:cNvPicPr>
          <p:nvPr/>
        </p:nvPicPr>
        <p:blipFill>
          <a:blip r:embed="rId3"/>
          <a:srcRect l="16314" t="6611" r="26680" b="7131"/>
          <a:stretch>
            <a:fillRect/>
          </a:stretch>
        </p:blipFill>
        <p:spPr bwMode="auto">
          <a:xfrm>
            <a:off x="6758609" y="1093304"/>
            <a:ext cx="4333461" cy="3727174"/>
          </a:xfrm>
          <a:prstGeom prst="rect">
            <a:avLst/>
          </a:prstGeom>
          <a:noFill/>
        </p:spPr>
      </p:pic>
      <p:sp>
        <p:nvSpPr>
          <p:cNvPr id="3" name="Titel 2"/>
          <p:cNvSpPr>
            <a:spLocks noGrp="1"/>
          </p:cNvSpPr>
          <p:nvPr>
            <p:ph type="title"/>
          </p:nvPr>
        </p:nvSpPr>
        <p:spPr/>
        <p:txBody>
          <a:bodyPr/>
          <a:lstStyle/>
          <a:p>
            <a:r>
              <a:rPr lang="de-DE" dirty="0" smtClean="0"/>
              <a:t>Detektormodul</a:t>
            </a:r>
            <a:endParaRPr lang="de-DE" dirty="0"/>
          </a:p>
        </p:txBody>
      </p:sp>
      <p:pic>
        <p:nvPicPr>
          <p:cNvPr id="4" name="Grafik 3"/>
          <p:cNvPicPr>
            <a:picLocks noChangeAspect="1"/>
          </p:cNvPicPr>
          <p:nvPr/>
        </p:nvPicPr>
        <p:blipFill rotWithShape="1">
          <a:blip r:embed="rId4">
            <a:extLst>
              <a:ext uri="{28A0092B-C50C-407E-A947-70E740481C1C}">
                <a14:useLocalDpi xmlns:a14="http://schemas.microsoft.com/office/drawing/2010/main" xmlns=""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xmlns="" val="0"/>
              </a:ext>
            </a:extLst>
          </a:blip>
          <a:srcRect l="8945" t="9387" r="26673" b="25774"/>
          <a:stretch/>
        </p:blipFill>
        <p:spPr>
          <a:xfrm>
            <a:off x="4053024" y="3850000"/>
            <a:ext cx="2900018" cy="1712392"/>
          </a:xfrm>
          <a:prstGeom prst="rect">
            <a:avLst/>
          </a:prstGeom>
        </p:spPr>
      </p:pic>
      <p:pic>
        <p:nvPicPr>
          <p:cNvPr id="7" name="Picture 4" descr="G:\Dokumente\GitHub\COSIMA-Laserstar\Dokumentation\CAD_Bilder\Detektormodul\Detektormodul_raytraced2.png"/>
          <p:cNvPicPr>
            <a:picLocks noChangeAspect="1" noChangeArrowheads="1"/>
          </p:cNvPicPr>
          <p:nvPr/>
        </p:nvPicPr>
        <p:blipFill>
          <a:blip r:embed="rId6"/>
          <a:srcRect l="21530" t="14252" r="41216" b="16386"/>
          <a:stretch>
            <a:fillRect/>
          </a:stretch>
        </p:blipFill>
        <p:spPr bwMode="auto">
          <a:xfrm>
            <a:off x="1883228" y="1045029"/>
            <a:ext cx="2579914" cy="2422985"/>
          </a:xfrm>
          <a:prstGeom prst="rect">
            <a:avLst/>
          </a:prstGeom>
          <a:noFill/>
        </p:spPr>
      </p:pic>
      <p:cxnSp>
        <p:nvCxnSpPr>
          <p:cNvPr id="11" name="Gerade Verbindung mit Pfeil 10"/>
          <p:cNvCxnSpPr/>
          <p:nvPr/>
        </p:nvCxnSpPr>
        <p:spPr>
          <a:xfrm flipH="1">
            <a:off x="9515475" y="2238375"/>
            <a:ext cx="495300" cy="68580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9458325" y="1933575"/>
            <a:ext cx="1160895" cy="307777"/>
          </a:xfrm>
          <a:prstGeom prst="rect">
            <a:avLst/>
          </a:prstGeom>
          <a:noFill/>
        </p:spPr>
        <p:txBody>
          <a:bodyPr wrap="none" rtlCol="0">
            <a:spAutoFit/>
          </a:bodyPr>
          <a:lstStyle/>
          <a:p>
            <a:r>
              <a:rPr lang="de-DE" dirty="0" smtClean="0"/>
              <a:t>AD-Wandler</a:t>
            </a:r>
            <a:endParaRPr lang="de-DE" dirty="0"/>
          </a:p>
        </p:txBody>
      </p:sp>
      <p:cxnSp>
        <p:nvCxnSpPr>
          <p:cNvPr id="19" name="Gerade Verbindung mit Pfeil 18"/>
          <p:cNvCxnSpPr/>
          <p:nvPr/>
        </p:nvCxnSpPr>
        <p:spPr>
          <a:xfrm flipV="1">
            <a:off x="7962900" y="3438527"/>
            <a:ext cx="257175" cy="1152523"/>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8086725" y="2847976"/>
            <a:ext cx="676275" cy="174307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7305675" y="4610100"/>
            <a:ext cx="1428596" cy="307777"/>
          </a:xfrm>
          <a:prstGeom prst="rect">
            <a:avLst/>
          </a:prstGeom>
          <a:noFill/>
        </p:spPr>
        <p:txBody>
          <a:bodyPr wrap="none" rtlCol="0">
            <a:spAutoFit/>
          </a:bodyPr>
          <a:lstStyle/>
          <a:p>
            <a:r>
              <a:rPr lang="de-DE" dirty="0" smtClean="0"/>
              <a:t>IR-Photodioden</a:t>
            </a:r>
            <a:endParaRPr lang="de-DE" dirty="0"/>
          </a:p>
        </p:txBody>
      </p:sp>
      <p:cxnSp>
        <p:nvCxnSpPr>
          <p:cNvPr id="37" name="Gerade Verbindung mit Pfeil 36"/>
          <p:cNvCxnSpPr/>
          <p:nvPr/>
        </p:nvCxnSpPr>
        <p:spPr>
          <a:xfrm flipH="1" flipV="1">
            <a:off x="9791700" y="3067050"/>
            <a:ext cx="800102" cy="1552576"/>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10020300" y="4610100"/>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p14="http://schemas.microsoft.com/office/powerpoint/2010/main" xmlns=""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pic>
        <p:nvPicPr>
          <p:cNvPr id="2050" name="Picture 2" descr="G:\Dokumente\GitHub\COSIMA-Laserstar\Dokumentation\CAD_Bilder\Hände_Handschuhe\Sensorhandschuh 1.png"/>
          <p:cNvPicPr>
            <a:picLocks noChangeAspect="1" noChangeArrowheads="1"/>
          </p:cNvPicPr>
          <p:nvPr/>
        </p:nvPicPr>
        <p:blipFill>
          <a:blip r:embed="rId3"/>
          <a:stretch>
            <a:fillRect/>
          </a:stretch>
        </p:blipFill>
        <p:spPr bwMode="auto">
          <a:xfrm>
            <a:off x="769805" y="1654869"/>
            <a:ext cx="1952159" cy="644531"/>
          </a:xfrm>
          <a:prstGeom prst="rect">
            <a:avLst/>
          </a:prstGeom>
          <a:noFill/>
        </p:spPr>
      </p:pic>
      <p:pic>
        <p:nvPicPr>
          <p:cNvPr id="2052" name="Picture 4" descr="G:\Dokumente\GitHub\COSIMA-Laserstar\Dokumentation\CAD_Bilder\Gestikulaser\IMG_1352.PNG"/>
          <p:cNvPicPr>
            <a:picLocks noChangeAspect="1" noChangeArrowheads="1"/>
          </p:cNvPicPr>
          <p:nvPr/>
        </p:nvPicPr>
        <p:blipFill>
          <a:blip r:embed="rId4"/>
          <a:stretch>
            <a:fillRect/>
          </a:stretch>
        </p:blipFill>
        <p:spPr bwMode="auto">
          <a:xfrm>
            <a:off x="837077" y="2390121"/>
            <a:ext cx="1939821" cy="823067"/>
          </a:xfrm>
          <a:prstGeom prst="rect">
            <a:avLst/>
          </a:prstGeom>
          <a:noFill/>
        </p:spPr>
      </p:pic>
      <p:pic>
        <p:nvPicPr>
          <p:cNvPr id="2055" name="Picture 7" descr="G:\Dokumente\GitHub\COSIMA-Laserstar\Dokumentation\CAD_Bilder\Flyer_Bilder\PC-Leer.PNG"/>
          <p:cNvPicPr>
            <a:picLocks noChangeAspect="1" noChangeArrowheads="1"/>
          </p:cNvPicPr>
          <p:nvPr/>
        </p:nvPicPr>
        <p:blipFill>
          <a:blip r:embed="rId5"/>
          <a:srcRect/>
          <a:stretch>
            <a:fillRect/>
          </a:stretch>
        </p:blipFill>
        <p:spPr bwMode="auto">
          <a:xfrm>
            <a:off x="5352772" y="1476622"/>
            <a:ext cx="4867137" cy="4374533"/>
          </a:xfrm>
          <a:prstGeom prst="rect">
            <a:avLst/>
          </a:prstGeom>
          <a:noFill/>
        </p:spPr>
      </p:pic>
      <p:cxnSp>
        <p:nvCxnSpPr>
          <p:cNvPr id="11" name="Gerade Verbindung mit Pfeil 10"/>
          <p:cNvCxnSpPr>
            <a:stCxn id="12" idx="2"/>
            <a:endCxn id="2050" idx="0"/>
          </p:cNvCxnSpPr>
          <p:nvPr/>
        </p:nvCxnSpPr>
        <p:spPr>
          <a:xfrm>
            <a:off x="1427191" y="1394278"/>
            <a:ext cx="318694" cy="260591"/>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13506" y="1086501"/>
            <a:ext cx="1627369" cy="307777"/>
          </a:xfrm>
          <a:prstGeom prst="rect">
            <a:avLst/>
          </a:prstGeom>
          <a:noFill/>
        </p:spPr>
        <p:txBody>
          <a:bodyPr wrap="none" rtlCol="0">
            <a:spAutoFit/>
          </a:bodyPr>
          <a:lstStyle/>
          <a:p>
            <a:r>
              <a:rPr lang="de-DE" dirty="0" smtClean="0"/>
              <a:t>Sensorhandschuh</a:t>
            </a:r>
            <a:endParaRPr lang="de-DE" dirty="0"/>
          </a:p>
        </p:txBody>
      </p:sp>
      <p:sp>
        <p:nvSpPr>
          <p:cNvPr id="21" name="Textfeld 20"/>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sp>
        <p:nvSpPr>
          <p:cNvPr id="30" name="Textfeld 29"/>
          <p:cNvSpPr txBox="1"/>
          <p:nvPr/>
        </p:nvSpPr>
        <p:spPr>
          <a:xfrm>
            <a:off x="5823917" y="1981614"/>
            <a:ext cx="1400174" cy="646331"/>
          </a:xfrm>
          <a:prstGeom prst="rect">
            <a:avLst/>
          </a:prstGeom>
          <a:noFill/>
          <a:ln w="19050">
            <a:solidFill>
              <a:schemeClr val="bg1"/>
            </a:solidFill>
          </a:ln>
        </p:spPr>
        <p:txBody>
          <a:bodyPr wrap="square" rtlCol="0">
            <a:spAutoFit/>
          </a:bodyPr>
          <a:lstStyle/>
          <a:p>
            <a:r>
              <a:rPr lang="de-DE" sz="1200" dirty="0" smtClean="0">
                <a:solidFill>
                  <a:schemeClr val="bg1"/>
                </a:solidFill>
              </a:rPr>
              <a:t>Reflexionsmuster und Gestenlabel abspeichern</a:t>
            </a:r>
            <a:endParaRPr lang="de-DE" sz="1200" dirty="0">
              <a:solidFill>
                <a:schemeClr val="bg1"/>
              </a:solidFill>
            </a:endParaRPr>
          </a:p>
        </p:txBody>
      </p:sp>
      <p:sp>
        <p:nvSpPr>
          <p:cNvPr id="31" name="Textfeld 30"/>
          <p:cNvSpPr txBox="1"/>
          <p:nvPr/>
        </p:nvSpPr>
        <p:spPr>
          <a:xfrm>
            <a:off x="8209721" y="2072308"/>
            <a:ext cx="1409285" cy="461665"/>
          </a:xfrm>
          <a:prstGeom prst="rect">
            <a:avLst/>
          </a:prstGeom>
          <a:noFill/>
          <a:ln w="19050">
            <a:solidFill>
              <a:schemeClr val="bg1"/>
            </a:solidFill>
          </a:ln>
        </p:spPr>
        <p:txBody>
          <a:bodyPr wrap="square" rtlCol="0">
            <a:spAutoFit/>
          </a:bodyPr>
          <a:lstStyle/>
          <a:p>
            <a:r>
              <a:rPr lang="de-DE" sz="1200" dirty="0" smtClean="0">
                <a:solidFill>
                  <a:schemeClr val="bg1"/>
                </a:solidFill>
              </a:rPr>
              <a:t>Model aufbauen und trainieren</a:t>
            </a:r>
            <a:endParaRPr lang="de-DE" sz="1200" dirty="0">
              <a:solidFill>
                <a:schemeClr val="bg1"/>
              </a:solidFill>
            </a:endParaRPr>
          </a:p>
        </p:txBody>
      </p:sp>
      <p:sp>
        <p:nvSpPr>
          <p:cNvPr id="32" name="Textfeld 31"/>
          <p:cNvSpPr txBox="1"/>
          <p:nvPr/>
        </p:nvSpPr>
        <p:spPr>
          <a:xfrm>
            <a:off x="8209723" y="2981325"/>
            <a:ext cx="1400174" cy="461665"/>
          </a:xfrm>
          <a:prstGeom prst="rect">
            <a:avLst/>
          </a:prstGeom>
          <a:noFill/>
          <a:ln w="19050">
            <a:solidFill>
              <a:schemeClr val="bg1"/>
            </a:solidFill>
          </a:ln>
        </p:spPr>
        <p:txBody>
          <a:bodyPr wrap="square" rtlCol="0">
            <a:spAutoFit/>
          </a:bodyPr>
          <a:lstStyle/>
          <a:p>
            <a:r>
              <a:rPr lang="de-DE" sz="1200" dirty="0" smtClean="0">
                <a:solidFill>
                  <a:schemeClr val="bg1"/>
                </a:solidFill>
              </a:rPr>
              <a:t>Trainiertes Model abspeichern</a:t>
            </a:r>
            <a:endParaRPr lang="de-DE" sz="1200" dirty="0">
              <a:solidFill>
                <a:schemeClr val="bg1"/>
              </a:solidFill>
            </a:endParaRPr>
          </a:p>
        </p:txBody>
      </p:sp>
      <p:cxnSp>
        <p:nvCxnSpPr>
          <p:cNvPr id="34" name="Gerade Verbindung mit Pfeil 33"/>
          <p:cNvCxnSpPr>
            <a:stCxn id="30" idx="3"/>
            <a:endCxn id="31" idx="1"/>
          </p:cNvCxnSpPr>
          <p:nvPr/>
        </p:nvCxnSpPr>
        <p:spPr>
          <a:xfrm flipV="1">
            <a:off x="7224091" y="2303141"/>
            <a:ext cx="985630" cy="16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31" idx="2"/>
            <a:endCxn id="32" idx="0"/>
          </p:cNvCxnSpPr>
          <p:nvPr/>
        </p:nvCxnSpPr>
        <p:spPr>
          <a:xfrm flipH="1">
            <a:off x="8909810" y="2533973"/>
            <a:ext cx="4554" cy="44735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58" name="Picture 10" descr="G:\Dokumente\GitHub\COSIMA-Laserstar\Dokumentation\Logos\TensorFlow.png"/>
          <p:cNvPicPr>
            <a:picLocks noChangeAspect="1" noChangeArrowheads="1"/>
          </p:cNvPicPr>
          <p:nvPr/>
        </p:nvPicPr>
        <p:blipFill>
          <a:blip r:embed="rId6"/>
          <a:srcRect/>
          <a:stretch>
            <a:fillRect/>
          </a:stretch>
        </p:blipFill>
        <p:spPr bwMode="auto">
          <a:xfrm>
            <a:off x="8100391" y="890244"/>
            <a:ext cx="725557" cy="604631"/>
          </a:xfrm>
          <a:prstGeom prst="rect">
            <a:avLst/>
          </a:prstGeom>
          <a:noFill/>
        </p:spPr>
      </p:pic>
      <p:pic>
        <p:nvPicPr>
          <p:cNvPr id="2059" name="Picture 11" descr="G:\Dokumente\GitHub\COSIMA-Laserstar\Dokumentation\Logos\Python.png"/>
          <p:cNvPicPr>
            <a:picLocks noChangeAspect="1" noChangeArrowheads="1"/>
          </p:cNvPicPr>
          <p:nvPr/>
        </p:nvPicPr>
        <p:blipFill>
          <a:blip r:embed="rId7"/>
          <a:srcRect/>
          <a:stretch>
            <a:fillRect/>
          </a:stretch>
        </p:blipFill>
        <p:spPr bwMode="auto">
          <a:xfrm>
            <a:off x="6556057" y="1023732"/>
            <a:ext cx="1295857" cy="383898"/>
          </a:xfrm>
          <a:prstGeom prst="rect">
            <a:avLst/>
          </a:prstGeom>
          <a:noFill/>
        </p:spPr>
      </p:pic>
      <p:sp>
        <p:nvSpPr>
          <p:cNvPr id="77" name="Eingekerbter Richtungspfeil 76"/>
          <p:cNvSpPr/>
          <p:nvPr/>
        </p:nvSpPr>
        <p:spPr>
          <a:xfrm rot="16200000">
            <a:off x="1731377" y="24391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8" name="Eingekerbter Richtungspfeil 77"/>
          <p:cNvSpPr/>
          <p:nvPr/>
        </p:nvSpPr>
        <p:spPr>
          <a:xfrm rot="16200000">
            <a:off x="1731377" y="223917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9" name="Eingekerbter Richtungspfeil 78"/>
          <p:cNvSpPr/>
          <p:nvPr/>
        </p:nvSpPr>
        <p:spPr>
          <a:xfrm rot="3137608">
            <a:off x="1823452" y="2042319"/>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0" name="Eingekerbter Richtungspfeil 79"/>
          <p:cNvSpPr/>
          <p:nvPr/>
        </p:nvSpPr>
        <p:spPr>
          <a:xfrm rot="3282343">
            <a:off x="1937753" y="220742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1" name="Eingekerbter Richtungspfeil 80"/>
          <p:cNvSpPr/>
          <p:nvPr/>
        </p:nvSpPr>
        <p:spPr>
          <a:xfrm rot="3137608">
            <a:off x="2054433" y="23756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2" name="Eingekerbter Richtungspfeil 81"/>
          <p:cNvSpPr/>
          <p:nvPr/>
        </p:nvSpPr>
        <p:spPr>
          <a:xfrm rot="3137608">
            <a:off x="2167939" y="2528888"/>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87" name="Picture 9" descr="G:\Dokumente\GitHub\COSIMA-Laserstar\Dokumentation\CAD_Bilder\ARDUINO MICRO.png"/>
          <p:cNvPicPr>
            <a:picLocks noChangeAspect="1" noChangeArrowheads="1"/>
          </p:cNvPicPr>
          <p:nvPr/>
        </p:nvPicPr>
        <p:blipFill>
          <a:blip r:embed="rId8"/>
          <a:srcRect/>
          <a:stretch>
            <a:fillRect/>
          </a:stretch>
        </p:blipFill>
        <p:spPr bwMode="auto">
          <a:xfrm>
            <a:off x="2318241" y="3876261"/>
            <a:ext cx="1951790" cy="1480930"/>
          </a:xfrm>
          <a:prstGeom prst="rect">
            <a:avLst/>
          </a:prstGeom>
          <a:noFill/>
        </p:spPr>
      </p:pic>
      <p:sp>
        <p:nvSpPr>
          <p:cNvPr id="88" name="Pfeil nach rechts 8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89" name="Pfeil nach rechts 8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90" name="Textfeld 8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91" name="Textfeld 90"/>
          <p:cNvSpPr txBox="1"/>
          <p:nvPr/>
        </p:nvSpPr>
        <p:spPr>
          <a:xfrm>
            <a:off x="8885583" y="2613991"/>
            <a:ext cx="1071127" cy="215444"/>
          </a:xfrm>
          <a:prstGeom prst="rect">
            <a:avLst/>
          </a:prstGeom>
          <a:noFill/>
        </p:spPr>
        <p:txBody>
          <a:bodyPr wrap="none" rtlCol="0">
            <a:spAutoFit/>
          </a:bodyPr>
          <a:lstStyle/>
          <a:p>
            <a:r>
              <a:rPr lang="de-DE" sz="800" dirty="0" smtClean="0">
                <a:solidFill>
                  <a:schemeClr val="bg1"/>
                </a:solidFill>
              </a:rPr>
              <a:t>Keine neuen Daten</a:t>
            </a:r>
            <a:endParaRPr lang="de-DE" sz="800" dirty="0">
              <a:solidFill>
                <a:schemeClr val="bg1"/>
              </a:solidFill>
            </a:endParaRPr>
          </a:p>
        </p:txBody>
      </p:sp>
      <p:cxnSp>
        <p:nvCxnSpPr>
          <p:cNvPr id="100" name="Gerade Verbindung 99"/>
          <p:cNvCxnSpPr>
            <a:stCxn id="31" idx="0"/>
          </p:cNvCxnSpPr>
          <p:nvPr/>
        </p:nvCxnSpPr>
        <p:spPr>
          <a:xfrm flipV="1">
            <a:off x="8914364" y="1808922"/>
            <a:ext cx="1036" cy="26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Form 101"/>
          <p:cNvCxnSpPr>
            <a:endCxn id="30" idx="0"/>
          </p:cNvCxnSpPr>
          <p:nvPr/>
        </p:nvCxnSpPr>
        <p:spPr>
          <a:xfrm rot="10800000" flipV="1">
            <a:off x="6524005" y="1818860"/>
            <a:ext cx="2401335" cy="162753"/>
          </a:xfrm>
          <a:prstGeom prst="bentConnector2">
            <a:avLst/>
          </a:prstGeom>
          <a:ln w="28575">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3" name="Textfeld 102"/>
          <p:cNvSpPr txBox="1"/>
          <p:nvPr/>
        </p:nvSpPr>
        <p:spPr>
          <a:xfrm>
            <a:off x="7199243" y="1812234"/>
            <a:ext cx="1253869" cy="215444"/>
          </a:xfrm>
          <a:prstGeom prst="rect">
            <a:avLst/>
          </a:prstGeom>
          <a:noFill/>
        </p:spPr>
        <p:txBody>
          <a:bodyPr wrap="none" rtlCol="0">
            <a:spAutoFit/>
          </a:bodyPr>
          <a:lstStyle/>
          <a:p>
            <a:r>
              <a:rPr lang="de-DE" sz="800" dirty="0" smtClean="0">
                <a:solidFill>
                  <a:schemeClr val="bg1"/>
                </a:solidFill>
              </a:rPr>
              <a:t>Neue Daten vorhanden</a:t>
            </a:r>
            <a:endParaRPr lang="de-DE" sz="800" dirty="0">
              <a:solidFill>
                <a:schemeClr val="bg1"/>
              </a:solidFill>
            </a:endParaRPr>
          </a:p>
        </p:txBody>
      </p:sp>
    </p:spTree>
    <p:extLst>
      <p:ext uri="{BB962C8B-B14F-4D97-AF65-F5344CB8AC3E}">
        <p14:creationId xmlns:p14="http://schemas.microsoft.com/office/powerpoint/2010/main" xmlns="" val="5392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pic>
        <p:nvPicPr>
          <p:cNvPr id="4" name="Picture 5" descr="G:\Dokumente\GitHub\COSIMA-Laserstar\Dokumentation\CAD_Bilder\Gestikulaser\IMG_1355.PNG"/>
          <p:cNvPicPr>
            <a:picLocks noChangeAspect="1" noChangeArrowheads="1"/>
          </p:cNvPicPr>
          <p:nvPr/>
        </p:nvPicPr>
        <p:blipFill>
          <a:blip r:embed="rId3"/>
          <a:stretch>
            <a:fillRect/>
          </a:stretch>
        </p:blipFill>
        <p:spPr bwMode="auto">
          <a:xfrm>
            <a:off x="749455" y="1539847"/>
            <a:ext cx="2049252" cy="1650614"/>
          </a:xfrm>
          <a:prstGeom prst="rect">
            <a:avLst/>
          </a:prstGeom>
          <a:noFill/>
        </p:spPr>
      </p:pic>
      <p:pic>
        <p:nvPicPr>
          <p:cNvPr id="5" name="Picture 7" descr="G:\Dokumente\GitHub\COSIMA-Laserstar\Dokumentation\CAD_Bilder\Flyer_Bilder\PC-Leer.PNG"/>
          <p:cNvPicPr>
            <a:picLocks noChangeAspect="1" noChangeArrowheads="1"/>
          </p:cNvPicPr>
          <p:nvPr/>
        </p:nvPicPr>
        <p:blipFill>
          <a:blip r:embed="rId4"/>
          <a:srcRect/>
          <a:stretch>
            <a:fillRect/>
          </a:stretch>
        </p:blipFill>
        <p:spPr bwMode="auto">
          <a:xfrm>
            <a:off x="4905098" y="1706880"/>
            <a:ext cx="4227698" cy="3799812"/>
          </a:xfrm>
          <a:prstGeom prst="rect">
            <a:avLst/>
          </a:prstGeom>
          <a:noFill/>
        </p:spPr>
      </p:pic>
      <p:sp>
        <p:nvSpPr>
          <p:cNvPr id="6" name="Textfeld 5"/>
          <p:cNvSpPr txBox="1"/>
          <p:nvPr/>
        </p:nvSpPr>
        <p:spPr>
          <a:xfrm>
            <a:off x="5264675" y="2433679"/>
            <a:ext cx="1570796" cy="646331"/>
          </a:xfrm>
          <a:prstGeom prst="rect">
            <a:avLst/>
          </a:prstGeom>
          <a:noFill/>
          <a:ln w="19050">
            <a:solidFill>
              <a:schemeClr val="bg1"/>
            </a:solidFill>
          </a:ln>
        </p:spPr>
        <p:txBody>
          <a:bodyPr wrap="square" rtlCol="0">
            <a:spAutoFit/>
          </a:bodyPr>
          <a:lstStyle/>
          <a:p>
            <a:r>
              <a:rPr lang="de-DE" sz="1200" dirty="0" smtClean="0">
                <a:solidFill>
                  <a:schemeClr val="bg1"/>
                </a:solidFill>
              </a:rPr>
              <a:t>Sensordaten mit Modell auswerten und Geste erkennen</a:t>
            </a:r>
            <a:endParaRPr lang="de-DE" sz="1200" dirty="0">
              <a:solidFill>
                <a:schemeClr val="bg1"/>
              </a:solidFill>
            </a:endParaRPr>
          </a:p>
        </p:txBody>
      </p:sp>
      <p:sp>
        <p:nvSpPr>
          <p:cNvPr id="7" name="Textfeld 6"/>
          <p:cNvSpPr txBox="1"/>
          <p:nvPr/>
        </p:nvSpPr>
        <p:spPr>
          <a:xfrm>
            <a:off x="7305674" y="2436743"/>
            <a:ext cx="1409285" cy="646331"/>
          </a:xfrm>
          <a:prstGeom prst="rect">
            <a:avLst/>
          </a:prstGeom>
          <a:noFill/>
          <a:ln w="19050">
            <a:solidFill>
              <a:schemeClr val="bg1"/>
            </a:solidFill>
          </a:ln>
        </p:spPr>
        <p:txBody>
          <a:bodyPr wrap="square" rtlCol="0">
            <a:spAutoFit/>
          </a:bodyPr>
          <a:lstStyle/>
          <a:p>
            <a:r>
              <a:rPr lang="de-DE" sz="1200" dirty="0" smtClean="0">
                <a:solidFill>
                  <a:schemeClr val="bg1"/>
                </a:solidFill>
              </a:rPr>
              <a:t>Geste einem Steuerungsbefehl zuordnen</a:t>
            </a:r>
            <a:endParaRPr lang="de-DE" sz="1200" dirty="0">
              <a:solidFill>
                <a:schemeClr val="bg1"/>
              </a:solidFill>
            </a:endParaRPr>
          </a:p>
        </p:txBody>
      </p:sp>
      <p:cxnSp>
        <p:nvCxnSpPr>
          <p:cNvPr id="9" name="Gerade Verbindung mit Pfeil 8"/>
          <p:cNvCxnSpPr>
            <a:stCxn id="6" idx="3"/>
            <a:endCxn id="7" idx="1"/>
          </p:cNvCxnSpPr>
          <p:nvPr/>
        </p:nvCxnSpPr>
        <p:spPr>
          <a:xfrm>
            <a:off x="6835471" y="2756845"/>
            <a:ext cx="470203" cy="3064"/>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Grafik 23"/>
          <p:cNvPicPr>
            <a:picLocks noChangeAspect="1"/>
          </p:cNvPicPr>
          <p:nvPr/>
        </p:nvPicPr>
        <p:blipFill rotWithShape="1">
          <a:blip r:embed="rId5">
            <a:extLst>
              <a:ext uri="{28A0092B-C50C-407E-A947-70E740481C1C}">
                <a14:useLocalDpi xmlns:a14="http://schemas.microsoft.com/office/drawing/2010/main" xmlns="" val="0"/>
              </a:ext>
            </a:extLst>
          </a:blip>
          <a:srcRect l="21431" t="17778" r="45336" b="14701"/>
          <a:stretch/>
        </p:blipFill>
        <p:spPr>
          <a:xfrm>
            <a:off x="10369277" y="1559375"/>
            <a:ext cx="1240123" cy="1432306"/>
          </a:xfrm>
          <a:prstGeom prst="rect">
            <a:avLst/>
          </a:prstGeom>
        </p:spPr>
      </p:pic>
      <p:sp>
        <p:nvSpPr>
          <p:cNvPr id="25" name="Pfeil nach links, rechts und oben 24"/>
          <p:cNvSpPr/>
          <p:nvPr/>
        </p:nvSpPr>
        <p:spPr>
          <a:xfrm rot="20739382">
            <a:off x="10401962" y="1185972"/>
            <a:ext cx="538448" cy="331609"/>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rot="20679375">
            <a:off x="9272685" y="2175147"/>
            <a:ext cx="1206348" cy="785140"/>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Steuerungs-befehl</a:t>
            </a:r>
            <a:endParaRPr lang="de-DE" sz="1200" dirty="0"/>
          </a:p>
        </p:txBody>
      </p:sp>
      <p:sp>
        <p:nvSpPr>
          <p:cNvPr id="30" name="Textfeld 29"/>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pic>
        <p:nvPicPr>
          <p:cNvPr id="33" name="Picture 9" descr="G:\Dokumente\GitHub\COSIMA-Laserstar\Dokumentation\CAD_Bilder\ARDUINO MICRO.png"/>
          <p:cNvPicPr>
            <a:picLocks noChangeAspect="1" noChangeArrowheads="1"/>
          </p:cNvPicPr>
          <p:nvPr/>
        </p:nvPicPr>
        <p:blipFill>
          <a:blip r:embed="rId6"/>
          <a:srcRect/>
          <a:stretch>
            <a:fillRect/>
          </a:stretch>
        </p:blipFill>
        <p:spPr bwMode="auto">
          <a:xfrm>
            <a:off x="2318241" y="3876261"/>
            <a:ext cx="1951790" cy="1480930"/>
          </a:xfrm>
          <a:prstGeom prst="rect">
            <a:avLst/>
          </a:prstGeom>
          <a:noFill/>
        </p:spPr>
      </p:pic>
      <p:pic>
        <p:nvPicPr>
          <p:cNvPr id="36" name="Picture 10" descr="G:\Dokumente\GitHub\COSIMA-Laserstar\Dokumentation\Logos\TensorFlow.png"/>
          <p:cNvPicPr>
            <a:picLocks noChangeAspect="1" noChangeArrowheads="1"/>
          </p:cNvPicPr>
          <p:nvPr/>
        </p:nvPicPr>
        <p:blipFill>
          <a:blip r:embed="rId7"/>
          <a:srcRect/>
          <a:stretch>
            <a:fillRect/>
          </a:stretch>
        </p:blipFill>
        <p:spPr bwMode="auto">
          <a:xfrm>
            <a:off x="7245626" y="1118845"/>
            <a:ext cx="725557" cy="604631"/>
          </a:xfrm>
          <a:prstGeom prst="rect">
            <a:avLst/>
          </a:prstGeom>
          <a:noFill/>
        </p:spPr>
      </p:pic>
      <p:pic>
        <p:nvPicPr>
          <p:cNvPr id="37" name="Picture 11" descr="G:\Dokumente\GitHub\COSIMA-Laserstar\Dokumentation\Logos\Python.png"/>
          <p:cNvPicPr>
            <a:picLocks noChangeAspect="1" noChangeArrowheads="1"/>
          </p:cNvPicPr>
          <p:nvPr/>
        </p:nvPicPr>
        <p:blipFill>
          <a:blip r:embed="rId8"/>
          <a:srcRect/>
          <a:stretch>
            <a:fillRect/>
          </a:stretch>
        </p:blipFill>
        <p:spPr bwMode="auto">
          <a:xfrm>
            <a:off x="5701292" y="1252333"/>
            <a:ext cx="1295857" cy="383898"/>
          </a:xfrm>
          <a:prstGeom prst="rect">
            <a:avLst/>
          </a:prstGeom>
          <a:noFill/>
        </p:spPr>
      </p:pic>
      <p:sp>
        <p:nvSpPr>
          <p:cNvPr id="38" name="Pfeil nach rechts 3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39" name="Pfeil nach rechts 3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40" name="Textfeld 3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41" name="Eingekerbter Richtungspfeil 40"/>
          <p:cNvSpPr/>
          <p:nvPr/>
        </p:nvSpPr>
        <p:spPr>
          <a:xfrm rot="16200000">
            <a:off x="1728996" y="24130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4" name="Eingekerbter Richtungspfeil 43"/>
          <p:cNvSpPr/>
          <p:nvPr/>
        </p:nvSpPr>
        <p:spPr>
          <a:xfrm rot="16200000">
            <a:off x="1728996" y="221297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5" name="Eingekerbter Richtungspfeil 44"/>
          <p:cNvSpPr/>
          <p:nvPr/>
        </p:nvSpPr>
        <p:spPr>
          <a:xfrm rot="3137608">
            <a:off x="1821071" y="201612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6" name="Eingekerbter Richtungspfeil 45"/>
          <p:cNvSpPr/>
          <p:nvPr/>
        </p:nvSpPr>
        <p:spPr>
          <a:xfrm rot="3282343">
            <a:off x="1935372" y="218122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Eingekerbter Richtungspfeil 46"/>
          <p:cNvSpPr/>
          <p:nvPr/>
        </p:nvSpPr>
        <p:spPr>
          <a:xfrm rot="3137608">
            <a:off x="2052052" y="23495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8" name="Eingekerbter Richtungspfeil 47"/>
          <p:cNvSpPr/>
          <p:nvPr/>
        </p:nvSpPr>
        <p:spPr>
          <a:xfrm rot="3137608">
            <a:off x="2165558" y="2502694"/>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xmlns="" val="232280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xmlns=""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a14="http://schemas.microsoft.com/office/drawing/2010/main" xmlns=""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a14="http://schemas.microsoft.com/office/drawing/2010/main" xmlns="" val="0"/>
              </a:ext>
            </a:extLst>
          </a:blip>
          <a:srcRect l="14167" t="1133" r="28125" b="691"/>
          <a:stretch/>
        </p:blipFill>
        <p:spPr>
          <a:xfrm>
            <a:off x="7699623" y="2121857"/>
            <a:ext cx="735062" cy="591765"/>
          </a:xfrm>
          <a:prstGeom prst="rect">
            <a:avLst/>
          </a:prstGeom>
        </p:spPr>
      </p:pic>
      <p:sp>
        <p:nvSpPr>
          <p:cNvPr id="2" name="Rechteck 1"/>
          <p:cNvSpPr/>
          <p:nvPr/>
        </p:nvSpPr>
        <p:spPr>
          <a:xfrm>
            <a:off x="1113692" y="1570892"/>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113692" y="2119108"/>
            <a:ext cx="8677621" cy="59451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113692" y="2705948"/>
            <a:ext cx="8677621" cy="975597"/>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1113691" y="3665328"/>
            <a:ext cx="8677621" cy="83633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1113691" y="4514410"/>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2311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0" presetClass="exit" presetSubtype="0" fill="hold" grpId="0"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 presetClass="entr"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2" grpId="1" animBg="1"/>
      <p:bldP spid="17" grpId="0" animBg="1"/>
      <p:bldP spid="17" grpId="1" animBg="1"/>
      <p:bldP spid="18" grpId="0" animBg="1"/>
      <p:bldP spid="18" grpId="1" animBg="1"/>
      <p:bldP spid="19" grpId="0" animBg="1"/>
      <p:bldP spid="19" grpId="1" animBg="1"/>
      <p:bldP spid="20" grpId="1" animBg="1"/>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Benutzerdefiniert</PresentationFormat>
  <Paragraphs>146</Paragraphs>
  <Slides>12</Slides>
  <Notes>11</Notes>
  <HiddenSlides>0</HiddenSlides>
  <MMClips>1</MMClip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Folie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Cailing</cp:lastModifiedBy>
  <cp:revision>214</cp:revision>
  <dcterms:modified xsi:type="dcterms:W3CDTF">2018-11-12T18:03:07Z</dcterms:modified>
</cp:coreProperties>
</file>